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5" r:id="rId1"/>
    <p:sldMasterId id="2147483999" r:id="rId2"/>
  </p:sldMasterIdLst>
  <p:notesMasterIdLst>
    <p:notesMasterId r:id="rId14"/>
  </p:notesMasterIdLst>
  <p:sldIdLst>
    <p:sldId id="256" r:id="rId3"/>
    <p:sldId id="259" r:id="rId4"/>
    <p:sldId id="257" r:id="rId5"/>
    <p:sldId id="260" r:id="rId6"/>
    <p:sldId id="262" r:id="rId7"/>
    <p:sldId id="265" r:id="rId8"/>
    <p:sldId id="264" r:id="rId9"/>
    <p:sldId id="266" r:id="rId10"/>
    <p:sldId id="263" r:id="rId11"/>
    <p:sldId id="261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667" autoAdjust="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73B658-4B3E-4986-97C6-8B6945D26839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733521-04D3-465D-99D6-4870D1AAE8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733521-04D3-465D-99D6-4870D1AAE83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733521-04D3-465D-99D6-4870D1AAE83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733521-04D3-465D-99D6-4870D1AAE83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733521-04D3-465D-99D6-4870D1AAE83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733521-04D3-465D-99D6-4870D1AAE83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733521-04D3-465D-99D6-4870D1AAE83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733521-04D3-465D-99D6-4870D1AAE83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733521-04D3-465D-99D6-4870D1AAE83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733521-04D3-465D-99D6-4870D1AAE83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733521-04D3-465D-99D6-4870D1AAE83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733521-04D3-465D-99D6-4870D1AAE83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43200" y="1752600"/>
            <a:ext cx="5486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2743200"/>
            <a:ext cx="5486400" cy="4572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A8B58515-8F00-42F7-B267-33AD4F494C40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3CE8F68-7CAD-4372-AF8C-4E5B967A4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B58515-8F00-42F7-B267-33AD4F494C40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CE8F68-7CAD-4372-AF8C-4E5B967A4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762000"/>
            <a:ext cx="1370012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1613" y="762000"/>
            <a:ext cx="3962400" cy="4953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B58515-8F00-42F7-B267-33AD4F494C40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CE8F68-7CAD-4372-AF8C-4E5B967A4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B58515-8F00-42F7-B267-33AD4F494C40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CE8F68-7CAD-4372-AF8C-4E5B967A4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B58515-8F00-42F7-B267-33AD4F494C40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CE8F68-7CAD-4372-AF8C-4E5B967A4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B58515-8F00-42F7-B267-33AD4F494C40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CE8F68-7CAD-4372-AF8C-4E5B967A4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B58515-8F00-42F7-B267-33AD4F494C40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CE8F68-7CAD-4372-AF8C-4E5B967A4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B58515-8F00-42F7-B267-33AD4F494C40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CE8F68-7CAD-4372-AF8C-4E5B967A4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B58515-8F00-42F7-B267-33AD4F494C40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CE8F68-7CAD-4372-AF8C-4E5B967A4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B58515-8F00-42F7-B267-33AD4F494C40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CE8F68-7CAD-4372-AF8C-4E5B967A4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B58515-8F00-42F7-B267-33AD4F494C40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CE8F68-7CAD-4372-AF8C-4E5B967A4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B58515-8F00-42F7-B267-33AD4F494C40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CE8F68-7CAD-4372-AF8C-4E5B967A4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B58515-8F00-42F7-B267-33AD4F494C40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CE8F68-7CAD-4372-AF8C-4E5B967A47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B58515-8F00-42F7-B267-33AD4F494C40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CE8F68-7CAD-4372-AF8C-4E5B967A4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B58515-8F00-42F7-B267-33AD4F494C40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CE8F68-7CAD-4372-AF8C-4E5B967A4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B58515-8F00-42F7-B267-33AD4F494C40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CE8F68-7CAD-4372-AF8C-4E5B967A4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1613" y="1828800"/>
            <a:ext cx="2665412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9425" y="1828800"/>
            <a:ext cx="2667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B58515-8F00-42F7-B267-33AD4F494C40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CE8F68-7CAD-4372-AF8C-4E5B967A4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B58515-8F00-42F7-B267-33AD4F494C40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CE8F68-7CAD-4372-AF8C-4E5B967A4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B58515-8F00-42F7-B267-33AD4F494C40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CE8F68-7CAD-4372-AF8C-4E5B967A4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B58515-8F00-42F7-B267-33AD4F494C40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CE8F68-7CAD-4372-AF8C-4E5B967A4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B58515-8F00-42F7-B267-33AD4F494C40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CE8F68-7CAD-4372-AF8C-4E5B967A4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B58515-8F00-42F7-B267-33AD4F494C40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CE8F68-7CAD-4372-AF8C-4E5B967A4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41613" y="762000"/>
            <a:ext cx="54848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1613" y="1828800"/>
            <a:ext cx="5484812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5886450"/>
            <a:ext cx="175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79551B"/>
                </a:solidFill>
                <a:latin typeface="+mn-lt"/>
              </a:defRPr>
            </a:lvl1pPr>
          </a:lstStyle>
          <a:p>
            <a:fld id="{A8B58515-8F00-42F7-B267-33AD4F494C40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886450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79551B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77000" y="5886450"/>
            <a:ext cx="175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9551B"/>
                </a:solidFill>
                <a:latin typeface="+mn-lt"/>
              </a:defRPr>
            </a:lvl1pPr>
          </a:lstStyle>
          <a:p>
            <a:fld id="{B3CE8F68-7CAD-4372-AF8C-4E5B967A4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76" r:id="rId1"/>
    <p:sldLayoutId id="2147483977" r:id="rId2"/>
    <p:sldLayoutId id="2147483978" r:id="rId3"/>
    <p:sldLayoutId id="2147483979" r:id="rId4"/>
    <p:sldLayoutId id="2147483980" r:id="rId5"/>
    <p:sldLayoutId id="2147483981" r:id="rId6"/>
    <p:sldLayoutId id="2147483982" r:id="rId7"/>
    <p:sldLayoutId id="2147483983" r:id="rId8"/>
    <p:sldLayoutId id="2147483984" r:id="rId9"/>
    <p:sldLayoutId id="2147483985" r:id="rId10"/>
    <p:sldLayoutId id="2147483986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79551B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rgbClr val="79551B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79551B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rgbClr val="79551B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8B58515-8F00-42F7-B267-33AD4F494C40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3CE8F68-7CAD-4372-AF8C-4E5B967A4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0" r:id="rId1"/>
    <p:sldLayoutId id="2147484001" r:id="rId2"/>
    <p:sldLayoutId id="2147484002" r:id="rId3"/>
    <p:sldLayoutId id="2147484003" r:id="rId4"/>
    <p:sldLayoutId id="2147484004" r:id="rId5"/>
    <p:sldLayoutId id="2147484005" r:id="rId6"/>
    <p:sldLayoutId id="2147484006" r:id="rId7"/>
    <p:sldLayoutId id="2147484007" r:id="rId8"/>
    <p:sldLayoutId id="2147484008" r:id="rId9"/>
    <p:sldLayoutId id="2147484009" r:id="rId10"/>
    <p:sldLayoutId id="2147484010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owp.wikispaces.com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owp.wikispaces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8.xml"/><Relationship Id="rId1" Type="http://schemas.openxmlformats.org/officeDocument/2006/relationships/video" Target="file:///C:\Users\Betsy\Documents\OWP%20Teacher%20Conference\Podcasting+in+Plain+English.wmv" TargetMode="Externa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mps.mpsomaha.org/willow/radio/" TargetMode="External"/><Relationship Id="rId3" Type="http://schemas.openxmlformats.org/officeDocument/2006/relationships/notesSlide" Target="../notesSlides/notesSlide7.xml"/><Relationship Id="rId7" Type="http://schemas.openxmlformats.org/officeDocument/2006/relationships/hyperlink" Target="http://www.moma.org/collection/browse_results.php?object_id=79298" TargetMode="External"/><Relationship Id="rId2" Type="http://schemas.openxmlformats.org/officeDocument/2006/relationships/slideLayout" Target="../slideLayouts/slideLayout18.xml"/><Relationship Id="rId1" Type="http://schemas.openxmlformats.org/officeDocument/2006/relationships/audio" Target="file:///C:\Users\Betsy\Documents\OWP%20Tech%20Liaison\Inservice%20Great%20Oaks\This%20I%20Believe%20Kara.wav" TargetMode="External"/><Relationship Id="rId6" Type="http://schemas.openxmlformats.org/officeDocument/2006/relationships/hyperlink" Target="http://redstudio.moma.org/podcasts/2006/" TargetMode="External"/><Relationship Id="rId5" Type="http://schemas.openxmlformats.org/officeDocument/2006/relationships/hyperlink" Target="http://grammar.quickanddirtytips.com/default.aspx" TargetMode="External"/><Relationship Id="rId4" Type="http://schemas.openxmlformats.org/officeDocument/2006/relationships/hyperlink" Target="http://www.newyorker.com/online/podcasts/fiction" TargetMode="External"/><Relationship Id="rId9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mithsonianeducation.org/educators/lesson_plans/language_arts.html" TargetMode="External"/><Relationship Id="rId3" Type="http://schemas.openxmlformats.org/officeDocument/2006/relationships/hyperlink" Target="http://podictionary.com/" TargetMode="External"/><Relationship Id="rId7" Type="http://schemas.openxmlformats.org/officeDocument/2006/relationships/hyperlink" Target="http://www.epnweb.org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americanrhetoric.com/top100speechesall.html" TargetMode="External"/><Relationship Id="rId5" Type="http://schemas.openxmlformats.org/officeDocument/2006/relationships/hyperlink" Target="http://www.princetonreview.com/podcasts.aspx" TargetMode="External"/><Relationship Id="rId4" Type="http://schemas.openxmlformats.org/officeDocument/2006/relationships/hyperlink" Target="http://www.justvocabulary.com/podcast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2286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 smtClean="0">
                <a:solidFill>
                  <a:schemeClr val="tx2"/>
                </a:solidFill>
              </a:rPr>
              <a:t>Podcasting</a:t>
            </a:r>
            <a:r>
              <a:rPr lang="en-US" sz="3600" dirty="0" smtClean="0">
                <a:solidFill>
                  <a:schemeClr val="tx2"/>
                </a:solidFill>
              </a:rPr>
              <a:t/>
            </a:r>
            <a:br>
              <a:rPr lang="en-US" sz="3600" dirty="0" smtClean="0">
                <a:solidFill>
                  <a:schemeClr val="tx2"/>
                </a:solidFill>
              </a:rPr>
            </a:br>
            <a:r>
              <a:rPr lang="en-US" sz="3100" dirty="0" smtClean="0">
                <a:solidFill>
                  <a:srgbClr val="FF0000"/>
                </a:solidFill>
              </a:rPr>
              <a:t>p</a:t>
            </a:r>
            <a:r>
              <a:rPr lang="en-US" sz="3100" dirty="0" smtClean="0">
                <a:solidFill>
                  <a:schemeClr val="tx2"/>
                </a:solidFill>
              </a:rPr>
              <a:t>ersonal</a:t>
            </a:r>
            <a:r>
              <a:rPr lang="en-US" sz="3100" dirty="0" smtClean="0">
                <a:solidFill>
                  <a:schemeClr val="tx2"/>
                </a:solidFill>
              </a:rPr>
              <a:t> </a:t>
            </a:r>
            <a:br>
              <a:rPr lang="en-US" sz="3100" dirty="0" smtClean="0">
                <a:solidFill>
                  <a:schemeClr val="tx2"/>
                </a:solidFill>
              </a:rPr>
            </a:br>
            <a:r>
              <a:rPr lang="en-US" sz="3100" dirty="0" smtClean="0">
                <a:solidFill>
                  <a:srgbClr val="FF0000"/>
                </a:solidFill>
              </a:rPr>
              <a:t>o</a:t>
            </a:r>
            <a:r>
              <a:rPr lang="en-US" sz="3100" dirty="0" smtClean="0">
                <a:solidFill>
                  <a:schemeClr val="tx2"/>
                </a:solidFill>
              </a:rPr>
              <a:t>n</a:t>
            </a:r>
            <a:br>
              <a:rPr lang="en-US" sz="3100" dirty="0" smtClean="0">
                <a:solidFill>
                  <a:schemeClr val="tx2"/>
                </a:solidFill>
              </a:rPr>
            </a:br>
            <a:r>
              <a:rPr lang="en-US" sz="3100" dirty="0" smtClean="0">
                <a:solidFill>
                  <a:srgbClr val="FF0000"/>
                </a:solidFill>
              </a:rPr>
              <a:t>d</a:t>
            </a:r>
            <a:r>
              <a:rPr lang="en-US" sz="3100" dirty="0" smtClean="0">
                <a:solidFill>
                  <a:schemeClr val="tx2"/>
                </a:solidFill>
              </a:rPr>
              <a:t>emand </a:t>
            </a:r>
            <a:br>
              <a:rPr lang="en-US" sz="3100" dirty="0" smtClean="0">
                <a:solidFill>
                  <a:schemeClr val="tx2"/>
                </a:solidFill>
              </a:rPr>
            </a:br>
            <a:r>
              <a:rPr lang="en-US" sz="3100" dirty="0" smtClean="0">
                <a:solidFill>
                  <a:schemeClr val="tx2"/>
                </a:solidFill>
              </a:rPr>
              <a:t>broad</a:t>
            </a:r>
            <a:r>
              <a:rPr lang="en-US" sz="3100" dirty="0" smtClean="0">
                <a:solidFill>
                  <a:srgbClr val="FF0000"/>
                </a:solidFill>
              </a:rPr>
              <a:t>casting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1496568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Betsy Woods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Milford High School</a:t>
            </a:r>
          </a:p>
          <a:p>
            <a:r>
              <a:rPr lang="en-US" sz="2400" dirty="0">
                <a:solidFill>
                  <a:srgbClr val="FF0000"/>
                </a:solidFill>
              </a:rPr>
              <a:t>w</a:t>
            </a:r>
            <a:r>
              <a:rPr lang="en-US" sz="2400" dirty="0" smtClean="0">
                <a:solidFill>
                  <a:srgbClr val="FF0000"/>
                </a:solidFill>
              </a:rPr>
              <a:t>oods_b@milfordschools.org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1752600"/>
            <a:ext cx="8382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Will Richardson’s</a:t>
            </a:r>
          </a:p>
          <a:p>
            <a:pPr algn="ctr"/>
            <a:endParaRPr lang="en-US" sz="3200" dirty="0" smtClean="0"/>
          </a:p>
          <a:p>
            <a:pPr algn="ctr"/>
            <a:r>
              <a:rPr lang="en-US" sz="3200" b="1" dirty="0" smtClean="0">
                <a:solidFill>
                  <a:srgbClr val="0070C0"/>
                </a:solidFill>
              </a:rPr>
              <a:t>Blogs, Wikis, Podcasts and Other Powerful Web Tools for Classrooms</a:t>
            </a:r>
            <a:endParaRPr lang="en-US" sz="3200" b="1" dirty="0" smtClean="0">
              <a:solidFill>
                <a:srgbClr val="0070C0"/>
              </a:solidFill>
            </a:endParaRPr>
          </a:p>
          <a:p>
            <a:pPr algn="ctr"/>
            <a:endParaRPr lang="en-US" sz="32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533400" y="381000"/>
            <a:ext cx="8183562" cy="1052512"/>
          </a:xfrm>
          <a:prstGeom prst="rect">
            <a:avLst/>
          </a:prstGeom>
        </p:spPr>
        <p:txBody>
          <a:bodyPr vert="horz" anchor="b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noProof="0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Book Recommendation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2133600"/>
            <a:ext cx="8382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r>
              <a:rPr lang="en-US" sz="3200" dirty="0" smtClean="0"/>
              <a:t>I’ll post all of our ideas on</a:t>
            </a:r>
          </a:p>
          <a:p>
            <a:pPr algn="ctr"/>
            <a:r>
              <a:rPr lang="en-US" sz="3200" dirty="0" smtClean="0">
                <a:hlinkClick r:id="rId3"/>
              </a:rPr>
              <a:t>http://owp.wikispaces.com</a:t>
            </a:r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533400" y="381000"/>
            <a:ext cx="8183562" cy="1052512"/>
          </a:xfrm>
          <a:prstGeom prst="rect">
            <a:avLst/>
          </a:prstGeom>
        </p:spPr>
        <p:txBody>
          <a:bodyPr vert="horz" anchor="b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How Could You Use Podcasting?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1752600"/>
            <a:ext cx="7315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All links and materials available at</a:t>
            </a:r>
          </a:p>
          <a:p>
            <a:pPr algn="ctr"/>
            <a:endParaRPr lang="en-US" sz="3200" dirty="0"/>
          </a:p>
          <a:p>
            <a:pPr algn="ctr"/>
            <a:r>
              <a:rPr lang="en-US" sz="3200" dirty="0" smtClean="0">
                <a:hlinkClick r:id="rId3"/>
              </a:rPr>
              <a:t>http</a:t>
            </a:r>
            <a:r>
              <a:rPr lang="en-US" sz="3200" dirty="0" smtClean="0">
                <a:hlinkClick r:id="rId3"/>
              </a:rPr>
              <a:t>://</a:t>
            </a:r>
            <a:r>
              <a:rPr lang="en-US" sz="3200" dirty="0" smtClean="0">
                <a:hlinkClick r:id="rId3"/>
              </a:rPr>
              <a:t>owp.wikispaces.com</a:t>
            </a:r>
            <a:r>
              <a:rPr lang="en-US" sz="3200" dirty="0" smtClean="0"/>
              <a:t> </a:t>
            </a:r>
            <a:endParaRPr lang="en-US" sz="3200" dirty="0" smtClean="0"/>
          </a:p>
          <a:p>
            <a:pPr algn="ctr"/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33400" y="381000"/>
            <a:ext cx="8183562" cy="1052512"/>
          </a:xfrm>
        </p:spPr>
        <p:txBody>
          <a:bodyPr>
            <a:normAutofit/>
          </a:bodyPr>
          <a:lstStyle/>
          <a:p>
            <a:r>
              <a:rPr lang="en-US" dirty="0" smtClean="0"/>
              <a:t>Web 2.0</a:t>
            </a:r>
            <a:endParaRPr lang="en-US" sz="3600" dirty="0"/>
          </a:p>
        </p:txBody>
      </p:sp>
      <p:sp>
        <p:nvSpPr>
          <p:cNvPr id="13" name="Rectangle 12"/>
          <p:cNvSpPr/>
          <p:nvPr/>
        </p:nvSpPr>
        <p:spPr>
          <a:xfrm>
            <a:off x="838200" y="1981200"/>
            <a:ext cx="7239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Web 2.0 </a:t>
            </a:r>
            <a:r>
              <a:rPr lang="en-US" sz="2400" dirty="0" smtClean="0"/>
              <a:t>is </a:t>
            </a:r>
            <a:r>
              <a:rPr lang="en-US" sz="2400" dirty="0" smtClean="0"/>
              <a:t>about publishing the content on the web, not just consuming it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r>
              <a:rPr lang="en-US" sz="2400" b="1" dirty="0" smtClean="0">
                <a:solidFill>
                  <a:srgbClr val="FF0000"/>
                </a:solidFill>
              </a:rPr>
              <a:t>Web 2.0 </a:t>
            </a:r>
            <a:r>
              <a:rPr lang="en-US" sz="2400" dirty="0" smtClean="0"/>
              <a:t>is about collaboration.</a:t>
            </a:r>
          </a:p>
          <a:p>
            <a:endParaRPr lang="en-US" sz="2400" dirty="0" smtClean="0"/>
          </a:p>
          <a:p>
            <a:r>
              <a:rPr lang="en-US" sz="2400" b="1" dirty="0" smtClean="0">
                <a:solidFill>
                  <a:srgbClr val="FF0000"/>
                </a:solidFill>
              </a:rPr>
              <a:t>Web 2.0</a:t>
            </a:r>
            <a:r>
              <a:rPr lang="en-US" sz="2400" dirty="0" smtClean="0"/>
              <a:t>, twenty-first century writing involves </a:t>
            </a:r>
            <a:r>
              <a:rPr lang="en-US" sz="2400" dirty="0" smtClean="0"/>
              <a:t>more than paper and pen and more than Microsoft Word or </a:t>
            </a:r>
            <a:r>
              <a:rPr lang="en-US" sz="2400" dirty="0" smtClean="0"/>
              <a:t>PowerPoint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33400" y="381000"/>
            <a:ext cx="8183562" cy="1052512"/>
          </a:xfrm>
          <a:prstGeom prst="rect">
            <a:avLst/>
          </a:prstGeom>
        </p:spPr>
        <p:txBody>
          <a:bodyPr vert="horz" anchor="b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noProof="0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2 Golden Rules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0" y="1752600"/>
            <a:ext cx="7620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800" dirty="0" smtClean="0"/>
              <a:t>When using new technology in the classroom, expect something to go wrong.  It always does.</a:t>
            </a:r>
          </a:p>
          <a:p>
            <a:pPr marL="342900" indent="-342900"/>
            <a:endParaRPr lang="en-US" sz="28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762000" y="3581400"/>
            <a:ext cx="63246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2. When using new technology in the classroom, have students work collaboratively.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33400" y="685800"/>
            <a:ext cx="8183562" cy="1052512"/>
          </a:xfrm>
          <a:prstGeom prst="rect">
            <a:avLst/>
          </a:prstGeom>
        </p:spPr>
        <p:txBody>
          <a:bodyPr vert="horz" anchor="b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What is podcasting?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3400" y="1828800"/>
            <a:ext cx="8183562" cy="1052512"/>
          </a:xfrm>
          <a:prstGeom prst="rect">
            <a:avLst/>
          </a:prstGeom>
        </p:spPr>
        <p:txBody>
          <a:bodyPr vert="horz" anchor="b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Where can I find podcasts?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33400" y="2971800"/>
            <a:ext cx="8183562" cy="1052512"/>
          </a:xfrm>
          <a:prstGeom prst="rect">
            <a:avLst/>
          </a:prstGeom>
        </p:spPr>
        <p:txBody>
          <a:bodyPr vert="horz" anchor="b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How can I create a podcast</a:t>
            </a:r>
            <a:r>
              <a:rPr lang="en-US" sz="36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?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33400" y="0"/>
            <a:ext cx="8183562" cy="1052512"/>
          </a:xfrm>
          <a:prstGeom prst="rect">
            <a:avLst/>
          </a:prstGeom>
        </p:spPr>
        <p:txBody>
          <a:bodyPr vert="horz" anchor="b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What is podcasting?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odcasting+in+Plain+English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143000" y="1219200"/>
            <a:ext cx="6705600" cy="502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33400" y="381000"/>
            <a:ext cx="8183562" cy="1052512"/>
          </a:xfrm>
          <a:prstGeom prst="rect">
            <a:avLst/>
          </a:prstGeom>
        </p:spPr>
        <p:txBody>
          <a:bodyPr vert="horz" anchor="b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Where can I find podcasts?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0600" y="1981200"/>
            <a:ext cx="537878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hlinkClick r:id="rId4"/>
              </a:rPr>
              <a:t>New Yorker Short Stories</a:t>
            </a:r>
            <a:endParaRPr lang="en-US" sz="3200" dirty="0" smtClean="0"/>
          </a:p>
          <a:p>
            <a:r>
              <a:rPr lang="en-US" sz="3200" dirty="0" smtClean="0">
                <a:hlinkClick r:id="rId5"/>
              </a:rPr>
              <a:t>Grammar Girl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3200400"/>
            <a:ext cx="4283993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hlinkClick r:id="rId6"/>
              </a:rPr>
              <a:t>MoMA</a:t>
            </a:r>
            <a:r>
              <a:rPr lang="en-US" sz="3600" dirty="0" smtClean="0"/>
              <a:t>     </a:t>
            </a:r>
            <a:r>
              <a:rPr lang="en-US" sz="3600" dirty="0" smtClean="0">
                <a:hlinkClick r:id="rId7"/>
              </a:rPr>
              <a:t>OOF</a:t>
            </a:r>
            <a:endParaRPr lang="en-US" sz="3600" dirty="0" smtClean="0"/>
          </a:p>
          <a:p>
            <a:r>
              <a:rPr lang="en-US" sz="3600" dirty="0" smtClean="0">
                <a:hlinkClick r:id="rId8"/>
              </a:rPr>
              <a:t>Willow Web Radio</a:t>
            </a:r>
            <a:endParaRPr lang="en-US" sz="3600" dirty="0" smtClean="0"/>
          </a:p>
          <a:p>
            <a:endParaRPr lang="en-US" sz="3600" dirty="0" smtClean="0"/>
          </a:p>
          <a:p>
            <a:endParaRPr lang="en-US" sz="3600" dirty="0" smtClean="0"/>
          </a:p>
          <a:p>
            <a:r>
              <a:rPr lang="en-US" sz="3600" dirty="0" smtClean="0"/>
              <a:t>“This I Believe”</a:t>
            </a:r>
          </a:p>
          <a:p>
            <a:endParaRPr lang="en-US" dirty="0"/>
          </a:p>
        </p:txBody>
      </p:sp>
      <p:pic>
        <p:nvPicPr>
          <p:cNvPr id="5" name="This I Believe Kara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4876800" y="5562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975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0"/>
            <a:ext cx="8183562" cy="1052512"/>
          </a:xfrm>
          <a:prstGeom prst="rect">
            <a:avLst/>
          </a:prstGeom>
        </p:spPr>
        <p:txBody>
          <a:bodyPr vert="horz" anchor="b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More Recommended P</a:t>
            </a:r>
            <a:r>
              <a:rPr lang="en-US" sz="36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odcasts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533400" y="1154668"/>
            <a:ext cx="75438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DejaVu Sans Condensed" charset="0"/>
                <a:cs typeface="Times New Roman" pitchFamily="18" charset="0"/>
              </a:rPr>
              <a:t>Vocabulary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err="1" smtClean="0">
                <a:latin typeface="Arial" pitchFamily="34" charset="0"/>
                <a:ea typeface="DejaVu Sans Condensed" charset="0"/>
                <a:cs typeface="Times New Roman" pitchFamily="18" charset="0"/>
                <a:hlinkClick r:id="rId3"/>
              </a:rPr>
              <a:t>Podictionary</a:t>
            </a:r>
            <a:endParaRPr lang="en-US" sz="2400" dirty="0" smtClean="0">
              <a:latin typeface="Arial" pitchFamily="34" charset="0"/>
              <a:ea typeface="DejaVu Sans Condensed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DejaVu Sans Condensed" charset="0"/>
                <a:cs typeface="Times New Roman" pitchFamily="18" charset="0"/>
                <a:hlinkClick r:id="rId4"/>
              </a:rPr>
              <a:t>Just Vocabulary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DejaVu Sans Condensed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DejaVu Sans Condensed" charset="0"/>
                <a:cs typeface="Times New Roman" pitchFamily="18" charset="0"/>
                <a:hlinkClick r:id="rId5"/>
              </a:rPr>
              <a:t>Princeton Review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DejaVu Sans Condensed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DejaVu Sans Condensed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DejaVu Sans Condensed" charset="0"/>
                <a:cs typeface="Times New Roman" pitchFamily="18" charset="0"/>
              </a:rPr>
              <a:t>Rhetoric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latin typeface="Arial" pitchFamily="34" charset="0"/>
                <a:cs typeface="Times New Roman" pitchFamily="18" charset="0"/>
                <a:hlinkClick r:id="rId6"/>
              </a:rPr>
              <a:t>American Rhetoric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DejaVu Sans Condensed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DejaVu Sans Condensed" charset="0"/>
                <a:cs typeface="Times New Roman" pitchFamily="18" charset="0"/>
              </a:rPr>
              <a:t>Educational Podcast Network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DejaVu Sans Condensed" charset="0"/>
                <a:cs typeface="Times New Roman" pitchFamily="18" charset="0"/>
                <a:hlinkClick r:id="rId7"/>
              </a:rPr>
              <a:t>http://www.epnweb.org/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DejaVu Sans Condensed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DejaVu Sans Condensed" charset="0"/>
                <a:cs typeface="Times New Roman" pitchFamily="18" charset="0"/>
              </a:rPr>
              <a:t>Smithsonian Education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DejaVu Sans Condensed" charset="0"/>
                <a:cs typeface="Times New Roman" pitchFamily="18" charset="0"/>
                <a:hlinkClick r:id="rId8"/>
              </a:rPr>
              <a:t>http://www.smithsonianeducation.org/educators/lesson_plans/language_arts.html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33400" y="381000"/>
            <a:ext cx="8183562" cy="1052512"/>
          </a:xfrm>
          <a:prstGeom prst="rect">
            <a:avLst/>
          </a:prstGeom>
        </p:spPr>
        <p:txBody>
          <a:bodyPr vert="horz" anchor="b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How can I create a podcast</a:t>
            </a:r>
            <a:r>
              <a:rPr lang="en-US" sz="36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?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1828800"/>
            <a:ext cx="8001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200" dirty="0" smtClean="0"/>
              <a:t>Download Audacity—free audio software.</a:t>
            </a:r>
          </a:p>
          <a:p>
            <a:pPr marL="342900" indent="-342900">
              <a:buAutoNum type="arabicPeriod"/>
            </a:pPr>
            <a:r>
              <a:rPr lang="en-US" sz="3200" dirty="0" smtClean="0"/>
              <a:t>Practice recording and editing.</a:t>
            </a:r>
          </a:p>
          <a:p>
            <a:pPr marL="342900" indent="-342900">
              <a:buAutoNum type="arabicPeriod"/>
            </a:pPr>
            <a:r>
              <a:rPr lang="en-US" sz="3200" dirty="0" smtClean="0"/>
              <a:t>Think about copyright and fair use.</a:t>
            </a:r>
          </a:p>
          <a:p>
            <a:pPr marL="342900" indent="-342900">
              <a:buAutoNum type="arabicPeriod"/>
            </a:pPr>
            <a:r>
              <a:rPr lang="en-US" sz="3200" dirty="0" smtClean="0"/>
              <a:t>Find a place to publish.</a:t>
            </a:r>
          </a:p>
          <a:p>
            <a:pPr marL="342900" indent="-342900">
              <a:buAutoNum type="arabicPeriod"/>
            </a:pPr>
            <a:r>
              <a:rPr lang="en-US" sz="3200" dirty="0" smtClean="0"/>
              <a:t>Target your audience and let them know about your podcast.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orinthian columns design template">
  <a:themeElements>
    <a:clrScheme name="Default Design 11">
      <a:dk1>
        <a:srgbClr val="3E3E5C"/>
      </a:dk1>
      <a:lt1>
        <a:srgbClr val="FFFFFF"/>
      </a:lt1>
      <a:dk2>
        <a:srgbClr val="666699"/>
      </a:dk2>
      <a:lt2>
        <a:srgbClr val="FFFFFF"/>
      </a:lt2>
      <a:accent1>
        <a:srgbClr val="60597B"/>
      </a:accent1>
      <a:accent2>
        <a:srgbClr val="6666FF"/>
      </a:accent2>
      <a:accent3>
        <a:srgbClr val="B8B8CA"/>
      </a:accent3>
      <a:accent4>
        <a:srgbClr val="DADADA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Default Design">
      <a:majorFont>
        <a:latin typeface="Palatino Linotype"/>
        <a:ea typeface=""/>
        <a:cs typeface=""/>
      </a:majorFont>
      <a:minorFont>
        <a:latin typeface="Palatino Linotyp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Corinthian columns design template</Template>
  <TotalTime>316</TotalTime>
  <Words>247</Words>
  <Application>Microsoft Office PowerPoint</Application>
  <PresentationFormat>On-screen Show (4:3)</PresentationFormat>
  <Paragraphs>69</Paragraphs>
  <Slides>11</Slides>
  <Notes>11</Notes>
  <HiddenSlides>0</HiddenSlides>
  <MMClips>2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Corinthian columns design template</vt:lpstr>
      <vt:lpstr>Aspect</vt:lpstr>
      <vt:lpstr>Podcasting personal  on demand  broadcasting</vt:lpstr>
      <vt:lpstr>Slide 2</vt:lpstr>
      <vt:lpstr>Web 2.0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 and Technology</dc:title>
  <dc:creator>Betsy</dc:creator>
  <cp:lastModifiedBy>Betsy</cp:lastModifiedBy>
  <cp:revision>88</cp:revision>
  <dcterms:created xsi:type="dcterms:W3CDTF">2009-06-19T21:27:07Z</dcterms:created>
  <dcterms:modified xsi:type="dcterms:W3CDTF">2009-09-12T00:51:47Z</dcterms:modified>
</cp:coreProperties>
</file>